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 showNarration="1">
    <p:present/>
    <p:sldAll/>
    <p:penClr>
      <a:prstClr val="red"/>
    </p:penClr>
    <p:extLst>
      <p:ext uri="{2FDB2607-1784-4EEB-B798-7EB5836EED8A}">
        <p14:showMediaCtrls xmlns:p14="http://schemas.microsoft.com/office/powerpoint/2010/main" val="1"/>
      </p:ext>
    </p:extLst>
  </p:showPr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704" y="108"/>
      </p:cViewPr>
      <p:guideLst>
        <p:guide orient="horz" pos="215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slide" Target="slides/slide9.xml"  /><Relationship Id="rId11" Type="http://schemas.openxmlformats.org/officeDocument/2006/relationships/slide" Target="slides/slide10.xml"  /><Relationship Id="rId12" Type="http://schemas.openxmlformats.org/officeDocument/2006/relationships/slide" Target="slides/slide11.xml"  /><Relationship Id="rId13" Type="http://schemas.openxmlformats.org/officeDocument/2006/relationships/slide" Target="slides/slide12.xml"  /><Relationship Id="rId14" Type="http://schemas.openxmlformats.org/officeDocument/2006/relationships/slide" Target="slides/slide13.xml"  /><Relationship Id="rId15" Type="http://schemas.openxmlformats.org/officeDocument/2006/relationships/slide" Target="slides/slide14.xml"  /><Relationship Id="rId16" Type="http://schemas.openxmlformats.org/officeDocument/2006/relationships/slide" Target="slides/slide15.xml"  /><Relationship Id="rId17" Type="http://schemas.openxmlformats.org/officeDocument/2006/relationships/slide" Target="slides/slide16.xml"  /><Relationship Id="rId18" Type="http://schemas.openxmlformats.org/officeDocument/2006/relationships/slide" Target="slides/slide17.xml"  /><Relationship Id="rId19" Type="http://schemas.openxmlformats.org/officeDocument/2006/relationships/slide" Target="slides/slide18.xml"  /><Relationship Id="rId2" Type="http://schemas.openxmlformats.org/officeDocument/2006/relationships/slide" Target="slides/slide1.xml"  /><Relationship Id="rId20" Type="http://schemas.openxmlformats.org/officeDocument/2006/relationships/presProps" Target="presProps.xml"  /><Relationship Id="rId21" Type="http://schemas.openxmlformats.org/officeDocument/2006/relationships/viewProps" Target="viewProps.xml"  /><Relationship Id="rId22" Type="http://schemas.openxmlformats.org/officeDocument/2006/relationships/theme" Target="theme/theme1.xml"  /><Relationship Id="rId23" Type="http://schemas.openxmlformats.org/officeDocument/2006/relationships/tableStyles" Target="tableStyles.xml"  /><Relationship Id="rId3" Type="http://schemas.openxmlformats.org/officeDocument/2006/relationships/slide" Target="slides/slide2.xml"  /><Relationship Id="rId4" Type="http://schemas.openxmlformats.org/officeDocument/2006/relationships/slide" Target="slides/slide3.xml"  /><Relationship Id="rId5" Type="http://schemas.openxmlformats.org/officeDocument/2006/relationships/slide" Target="slides/slide4.xml"  /><Relationship Id="rId6" Type="http://schemas.openxmlformats.org/officeDocument/2006/relationships/slide" Target="slides/slide5.xml"  /><Relationship Id="rId7" Type="http://schemas.openxmlformats.org/officeDocument/2006/relationships/slide" Target="slides/slide6.xml"  /><Relationship Id="rId8" Type="http://schemas.openxmlformats.org/officeDocument/2006/relationships/slide" Target="slides/slide7.xml"  /><Relationship Id="rId9" Type="http://schemas.openxmlformats.org/officeDocument/2006/relationships/slide" Target="slides/slide8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921-FC4E-49DF-9BB8-F538079EC8F1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8626-6B75-4DC1-AB4B-E3D39A80A6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921-FC4E-49DF-9BB8-F538079EC8F1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8626-6B75-4DC1-AB4B-E3D39A80A6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921-FC4E-49DF-9BB8-F538079EC8F1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8626-6B75-4DC1-AB4B-E3D39A80A6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921-FC4E-49DF-9BB8-F538079EC8F1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8626-6B75-4DC1-AB4B-E3D39A80A6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921-FC4E-49DF-9BB8-F538079EC8F1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8626-6B75-4DC1-AB4B-E3D39A80A6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921-FC4E-49DF-9BB8-F538079EC8F1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8626-6B75-4DC1-AB4B-E3D39A80A6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921-FC4E-49DF-9BB8-F538079EC8F1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8626-6B75-4DC1-AB4B-E3D39A80A6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921-FC4E-49DF-9BB8-F538079EC8F1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8626-6B75-4DC1-AB4B-E3D39A80A6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921-FC4E-49DF-9BB8-F538079EC8F1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8626-6B75-4DC1-AB4B-E3D39A80A6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921-FC4E-49DF-9BB8-F538079EC8F1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8626-6B75-4DC1-AB4B-E3D39A80A6F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921-FC4E-49DF-9BB8-F538079EC8F1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AE8626-6B75-4DC1-AB4B-E3D39A80A6F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6AE8626-6B75-4DC1-AB4B-E3D39A80A6F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EBB4921-FC4E-49DF-9BB8-F538079EC8F1}" type="datetimeFigureOut">
              <a:rPr lang="ko-KR" altLang="en-US" smtClean="0"/>
              <a:t>2023-09-04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1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1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1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1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1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1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1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4.xml"  /><Relationship Id="rId2" Type="http://schemas.openxmlformats.org/officeDocument/2006/relationships/image" Target="../media/image3.jpeg"  /></Relationships>
</file>

<file path=ppt/slides/_rels/slide1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4.xml"  /><Relationship Id="rId2" Type="http://schemas.openxmlformats.org/officeDocument/2006/relationships/image" Target="../media/image4.jpeg"  /></Relationships>
</file>

<file path=ppt/slides/_rels/slide1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4.xml"  /><Relationship Id="rId2" Type="http://schemas.openxmlformats.org/officeDocument/2006/relationships/image" Target="../media/image5.jpeg"  /></Relationships>
</file>

<file path=ppt/slides/_rels/slide1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4.xml"  /><Relationship Id="rId2" Type="http://schemas.openxmlformats.org/officeDocument/2006/relationships/image" Target="../media/image6.jpeg"  /></Relationships>
</file>

<file path=ppt/slides/_rels/slide1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4.xml"  /><Relationship Id="rId2" Type="http://schemas.openxmlformats.org/officeDocument/2006/relationships/image" Target="../media/image7.jpeg"  /></Relationships>
</file>

<file path=ppt/slides/_rels/slide1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4.xml"  /><Relationship Id="rId2" Type="http://schemas.openxmlformats.org/officeDocument/2006/relationships/image" Target="../media/image2.jpeg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Romanticism and Modern Literature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lvl="0">
              <a:defRPr/>
            </a:pPr>
            <a:r>
              <a:rPr lang="en-US" altLang="ko-KR"/>
              <a:t>William Blake</a:t>
            </a:r>
            <a:endParaRPr lang="en-US" altLang="ko-KR"/>
          </a:p>
          <a:p>
            <a:pPr lvl="0">
              <a:defRPr/>
            </a:pPr>
            <a:r>
              <a:rPr lang="en-US" altLang="ko-KR"/>
              <a:t>An Introduction</a:t>
            </a:r>
            <a:endParaRPr lang="en-US" altLang="ko-KR"/>
          </a:p>
          <a:p>
            <a:pPr lvl="0">
              <a:defRPr/>
            </a:pPr>
            <a:r>
              <a:rPr lang="en-US" altLang="ko-KR"/>
              <a:t>March 10, 2025</a:t>
            </a:r>
            <a:endParaRPr lang="en-US" altLang="ko-K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 err="1"/>
              <a:t>Urizen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/>
              <a:t> representing “reason" that part of mind that constantly defines and limits human thought and action.</a:t>
            </a:r>
          </a:p>
          <a:p>
            <a:r>
              <a:rPr lang="en-US" altLang="ko-KR" dirty="0" err="1"/>
              <a:t>Urizen’s</a:t>
            </a:r>
            <a:r>
              <a:rPr lang="en-US" altLang="ko-KR" dirty="0"/>
              <a:t> repressive laws bring only further chaos and destruction</a:t>
            </a:r>
            <a:endParaRPr lang="ko-KR" altLang="en-US" dirty="0"/>
          </a:p>
        </p:txBody>
      </p:sp>
      <p:pic>
        <p:nvPicPr>
          <p:cNvPr id="7" name="내용 개체 틀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2436318"/>
            <a:ext cx="3657600" cy="2790226"/>
          </a:xfrm>
        </p:spPr>
      </p:pic>
    </p:spTree>
    <p:extLst>
      <p:ext uri="{BB962C8B-B14F-4D97-AF65-F5344CB8AC3E}">
        <p14:creationId xmlns:p14="http://schemas.microsoft.com/office/powerpoint/2010/main" val="3256993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/>
              <a:t>Los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/>
              <a:t>Poetic Genius, divided from </a:t>
            </a:r>
            <a:r>
              <a:rPr lang="en-US" altLang="ko-KR" dirty="0" err="1"/>
              <a:t>Urizen</a:t>
            </a:r>
            <a:r>
              <a:rPr lang="en-US" altLang="ko-KR" dirty="0"/>
              <a:t> representing the part of the human mind forging the creative aspects of the mind into works of art.</a:t>
            </a:r>
          </a:p>
          <a:p>
            <a:r>
              <a:rPr lang="en-US" altLang="ko-KR" dirty="0"/>
              <a:t>Also a limiter, but productive and necessary</a:t>
            </a:r>
            <a:endParaRPr lang="ko-KR" altLang="en-US" dirty="0"/>
          </a:p>
        </p:txBody>
      </p:sp>
      <p:pic>
        <p:nvPicPr>
          <p:cNvPr id="5" name="내용 개체 틀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0612" y="1778794"/>
            <a:ext cx="2695575" cy="4105275"/>
          </a:xfrm>
        </p:spPr>
      </p:pic>
    </p:spTree>
    <p:extLst>
      <p:ext uri="{BB962C8B-B14F-4D97-AF65-F5344CB8AC3E}">
        <p14:creationId xmlns:p14="http://schemas.microsoft.com/office/powerpoint/2010/main" val="3858097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 err="1"/>
              <a:t>Enitharmon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/>
              <a:t>Los's female form after it's separation into a male and a female forms. She gives a birth to </a:t>
            </a:r>
            <a:r>
              <a:rPr lang="en-US" altLang="ko-KR" dirty="0" err="1"/>
              <a:t>Orc</a:t>
            </a:r>
            <a:r>
              <a:rPr lang="en-US" altLang="ko-KR" dirty="0"/>
              <a:t> who gives some hope for radical change in a fallen world.</a:t>
            </a:r>
            <a:endParaRPr lang="ko-KR" altLang="en-US" dirty="0"/>
          </a:p>
        </p:txBody>
      </p:sp>
      <p:pic>
        <p:nvPicPr>
          <p:cNvPr id="5" name="내용 개체 틀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2132856"/>
            <a:ext cx="3256841" cy="2461566"/>
          </a:xfrm>
        </p:spPr>
      </p:pic>
    </p:spTree>
    <p:extLst>
      <p:ext uri="{BB962C8B-B14F-4D97-AF65-F5344CB8AC3E}">
        <p14:creationId xmlns:p14="http://schemas.microsoft.com/office/powerpoint/2010/main" val="3347036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 err="1"/>
              <a:t>Orc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/>
              <a:t> the coming of </a:t>
            </a:r>
            <a:r>
              <a:rPr lang="en-US" altLang="ko-KR" dirty="0" err="1"/>
              <a:t>Orc</a:t>
            </a:r>
            <a:r>
              <a:rPr lang="en-US" altLang="ko-KR" dirty="0"/>
              <a:t> is likened not only to the fires of revolution sweeping Europe, but also to the final apocalypse when the "Grave shrieks with delight."</a:t>
            </a:r>
            <a:endParaRPr lang="ko-KR" altLang="en-US" dirty="0"/>
          </a:p>
        </p:txBody>
      </p:sp>
      <p:pic>
        <p:nvPicPr>
          <p:cNvPr id="5" name="내용 개체 틀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036" y="1536700"/>
            <a:ext cx="3384728" cy="4589463"/>
          </a:xfrm>
        </p:spPr>
      </p:pic>
    </p:spTree>
    <p:extLst>
      <p:ext uri="{BB962C8B-B14F-4D97-AF65-F5344CB8AC3E}">
        <p14:creationId xmlns:p14="http://schemas.microsoft.com/office/powerpoint/2010/main" val="4024923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 err="1"/>
              <a:t>Ahania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err="1"/>
              <a:t>Urizen's</a:t>
            </a:r>
            <a:r>
              <a:rPr lang="en-US" altLang="ko-KR" dirty="0"/>
              <a:t> female form after his further division into male and female.</a:t>
            </a:r>
          </a:p>
          <a:p>
            <a:r>
              <a:rPr lang="en-US" altLang="ko-KR" dirty="0" err="1"/>
              <a:t>Ahania</a:t>
            </a:r>
            <a:r>
              <a:rPr lang="en-US" altLang="ko-KR" dirty="0"/>
              <a:t> is only a “sin” in that she is given that name.</a:t>
            </a:r>
            <a:endParaRPr lang="ko-KR" altLang="en-US" dirty="0"/>
          </a:p>
        </p:txBody>
      </p:sp>
      <p:pic>
        <p:nvPicPr>
          <p:cNvPr id="5" name="내용 개체 틀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3" y="1628799"/>
            <a:ext cx="2528918" cy="3485807"/>
          </a:xfrm>
        </p:spPr>
      </p:pic>
    </p:spTree>
    <p:extLst>
      <p:ext uri="{BB962C8B-B14F-4D97-AF65-F5344CB8AC3E}">
        <p14:creationId xmlns:p14="http://schemas.microsoft.com/office/powerpoint/2010/main" val="646350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/>
              <a:t>Milton(1804)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Its ostensible subject is the poet Jon Milton, but the author, William Blake, also creates a character for himself in his own poem. Blake examines </a:t>
            </a:r>
            <a:r>
              <a:rPr lang="en-US" altLang="ko-KR" dirty="0">
                <a:solidFill>
                  <a:srgbClr val="FF0000"/>
                </a:solidFill>
              </a:rPr>
              <a:t>the entire range of mental activity involves in the art of poetry </a:t>
            </a:r>
            <a:r>
              <a:rPr lang="en-US" altLang="ko-KR" dirty="0"/>
              <a:t>from the initial inspiration of the poet to the reception of his vision by the reader of the poem.</a:t>
            </a:r>
          </a:p>
          <a:p>
            <a:r>
              <a:rPr lang="en-US" altLang="ko-KR" dirty="0"/>
              <a:t>Milton examines as part of its subject </a:t>
            </a:r>
            <a:r>
              <a:rPr lang="en-US" altLang="ko-KR" dirty="0">
                <a:solidFill>
                  <a:srgbClr val="FF0000"/>
                </a:solidFill>
              </a:rPr>
              <a:t>the very nature of poetry</a:t>
            </a:r>
            <a:r>
              <a:rPr lang="en-US" altLang="ko-KR" dirty="0"/>
              <a:t>. What it means to be a poet, what a poem is, and what it means to be a reader of poetry.</a:t>
            </a:r>
          </a:p>
          <a:p>
            <a:r>
              <a:rPr lang="en-US" altLang="ko-KR" dirty="0"/>
              <a:t>In the preface to the poem, Blake issues </a:t>
            </a:r>
            <a:r>
              <a:rPr lang="en-US" altLang="ko-KR" dirty="0">
                <a:solidFill>
                  <a:srgbClr val="FF0000"/>
                </a:solidFill>
              </a:rPr>
              <a:t>a battle cry to his readers to reject what is merely fashionable in art</a:t>
            </a:r>
            <a:r>
              <a:rPr lang="en-US" altLang="ko-KR" dirty="0"/>
              <a:t>: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162561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/>
              <a:t>A Quotation from </a:t>
            </a:r>
            <a:r>
              <a:rPr lang="en-US" altLang="ko-KR" i="1" dirty="0"/>
              <a:t>Milton</a:t>
            </a:r>
            <a:endParaRPr lang="ko-KR" altLang="en-US" i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/>
              <a:t>Rouze</a:t>
            </a:r>
            <a:r>
              <a:rPr lang="en-US" altLang="ko-KR" dirty="0"/>
              <a:t> up, O Young Men of the New Age! </a:t>
            </a:r>
            <a:r>
              <a:rPr lang="en-US" altLang="ko-KR" dirty="0">
                <a:solidFill>
                  <a:srgbClr val="FF0000"/>
                </a:solidFill>
              </a:rPr>
              <a:t>Set your foreheads against the ignorant Hirelings</a:t>
            </a:r>
            <a:r>
              <a:rPr lang="en-US" altLang="ko-KR" dirty="0"/>
              <a:t>! For </a:t>
            </a:r>
            <a:r>
              <a:rPr lang="en-US" altLang="ko-KR" dirty="0">
                <a:solidFill>
                  <a:srgbClr val="FF0000"/>
                </a:solidFill>
              </a:rPr>
              <a:t>we have Hirelings in the Camp, the Court &amp; the University, who would, if they could, for ever depress Mental &amp; prolong Corporeal War</a:t>
            </a:r>
            <a:r>
              <a:rPr lang="en-US" altLang="ko-KR" dirty="0"/>
              <a:t>. Painters! On you I call. Sculptors! Architects!  </a:t>
            </a:r>
            <a:r>
              <a:rPr lang="en-US" altLang="ko-KR" dirty="0">
                <a:solidFill>
                  <a:srgbClr val="FF0000"/>
                </a:solidFill>
              </a:rPr>
              <a:t>Suffer not the fashionable Fools to depress your powers by the prices they pretend to give for contemptible works, or the expensive </a:t>
            </a:r>
            <a:r>
              <a:rPr lang="en-US" altLang="ko-KR" dirty="0" err="1">
                <a:solidFill>
                  <a:srgbClr val="FF0000"/>
                </a:solidFill>
              </a:rPr>
              <a:t>advertizing</a:t>
            </a:r>
            <a:r>
              <a:rPr lang="en-US" altLang="ko-KR" dirty="0">
                <a:solidFill>
                  <a:srgbClr val="FF0000"/>
                </a:solidFill>
              </a:rPr>
              <a:t> boasts that they make of such works</a:t>
            </a:r>
            <a:r>
              <a:rPr lang="en-US" altLang="ko-KR" dirty="0"/>
              <a:t>; believe Christ &amp; his Apostles that there is a Class of men whose whole delight is in Destroying. </a:t>
            </a:r>
            <a:r>
              <a:rPr lang="en-US" altLang="ko-KR" dirty="0">
                <a:solidFill>
                  <a:srgbClr val="FF0000"/>
                </a:solidFill>
              </a:rPr>
              <a:t>We do not want either Greek or Roman Models if we are but just &amp; true to our own imaginations</a:t>
            </a:r>
            <a:r>
              <a:rPr lang="en-US" altLang="ko-KR" dirty="0"/>
              <a:t>, those Worlds of Eternity in which we shall live for ever in Jesus our Lord.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180196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i="1" dirty="0">
                <a:solidFill>
                  <a:schemeClr val="tx1"/>
                </a:solidFill>
              </a:rPr>
              <a:t>Jerusalem</a:t>
            </a:r>
            <a:r>
              <a:rPr lang="en-US" altLang="ko-KR" dirty="0"/>
              <a:t>(1804)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Blake’s </a:t>
            </a:r>
            <a:r>
              <a:rPr lang="en-US" altLang="ko-KR" dirty="0">
                <a:solidFill>
                  <a:srgbClr val="FF0000"/>
                </a:solidFill>
              </a:rPr>
              <a:t>major achievement</a:t>
            </a:r>
            <a:r>
              <a:rPr lang="en-US" altLang="ko-KR" dirty="0"/>
              <a:t>, an epic poem consisting of 100 illuminated plates.</a:t>
            </a:r>
          </a:p>
          <a:p>
            <a:r>
              <a:rPr lang="en-US" altLang="ko-KR" dirty="0"/>
              <a:t>Blake develops </a:t>
            </a:r>
            <a:r>
              <a:rPr lang="en-US" altLang="ko-KR" dirty="0">
                <a:solidFill>
                  <a:srgbClr val="FF0000"/>
                </a:solidFill>
              </a:rPr>
              <a:t>his mythology to explore man’s fall and redemption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As the narrative begins, </a:t>
            </a:r>
            <a:r>
              <a:rPr lang="en-US" altLang="ko-KR" dirty="0">
                <a:solidFill>
                  <a:srgbClr val="FF0000"/>
                </a:solidFill>
              </a:rPr>
              <a:t>man is apart from God and split into separate identities</a:t>
            </a:r>
            <a:r>
              <a:rPr lang="en-US" altLang="ko-KR" dirty="0"/>
              <a:t>. As the poem progresses man’s split identities are unified, and man is </a:t>
            </a:r>
            <a:r>
              <a:rPr lang="en-US" altLang="ko-KR" dirty="0">
                <a:solidFill>
                  <a:srgbClr val="FF0000"/>
                </a:solidFill>
              </a:rPr>
              <a:t>reunited with divinity that is within him.</a:t>
            </a:r>
          </a:p>
          <a:p>
            <a:r>
              <a:rPr lang="en-US" altLang="ko-KR" dirty="0"/>
              <a:t>Much of Jerusalem is devoted to </a:t>
            </a:r>
            <a:r>
              <a:rPr lang="en-US" altLang="ko-KR" dirty="0">
                <a:solidFill>
                  <a:srgbClr val="FF0000"/>
                </a:solidFill>
              </a:rPr>
              <a:t>the idea of awakening the human senses</a:t>
            </a:r>
            <a:r>
              <a:rPr lang="en-US" altLang="ko-KR" dirty="0"/>
              <a:t>, so that the reader can perceive </a:t>
            </a:r>
            <a:r>
              <a:rPr lang="en-US" altLang="ko-KR" dirty="0">
                <a:solidFill>
                  <a:srgbClr val="FF0000"/>
                </a:solidFill>
              </a:rPr>
              <a:t>the spiritual world that is everywhere present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097735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/>
              <a:t>A Quotation from </a:t>
            </a:r>
            <a:r>
              <a:rPr lang="en-US" altLang="ko-KR" i="1" dirty="0"/>
              <a:t>Jerusalem</a:t>
            </a:r>
            <a:endParaRPr lang="ko-KR" altLang="en-US" i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“To open the Eternal Worlds, to open the immortal Eyes</a:t>
            </a:r>
            <a:br>
              <a:rPr lang="en-US" altLang="ko-KR" dirty="0"/>
            </a:br>
            <a:r>
              <a:rPr lang="en-US" altLang="ko-KR" dirty="0"/>
              <a:t>Of Man inwards into the Worlds of Thought, into Eternity</a:t>
            </a:r>
            <a:br>
              <a:rPr lang="en-US" altLang="ko-KR" dirty="0"/>
            </a:br>
            <a:r>
              <a:rPr lang="en-US" altLang="ko-KR" dirty="0"/>
              <a:t>Ever expanding in the Bosom of God, the Human Imagination.”</a:t>
            </a:r>
            <a:br>
              <a:rPr lang="en-US" altLang="ko-KR" dirty="0"/>
            </a:br>
            <a:r>
              <a:rPr lang="en-US" altLang="ko-KR" dirty="0"/>
              <a:t>(Plate 18, 5)</a:t>
            </a:r>
          </a:p>
          <a:p>
            <a:r>
              <a:rPr lang="en-US" altLang="ko-KR" dirty="0"/>
              <a:t>“Let every Christian, as much as in him lies, engage himself openly &amp; publicly before all the World in some Mental pursuit for the </a:t>
            </a:r>
            <a:r>
              <a:rPr lang="en-US" altLang="ko-KR" dirty="0">
                <a:solidFill>
                  <a:srgbClr val="FF0000"/>
                </a:solidFill>
              </a:rPr>
              <a:t>Building up of Jerusalem</a:t>
            </a:r>
            <a:r>
              <a:rPr lang="en-US" altLang="ko-KR" dirty="0"/>
              <a:t>.”(from “To the Christians” at the beginning of Chapter 4)</a:t>
            </a:r>
          </a:p>
          <a:p>
            <a:r>
              <a:rPr lang="en-US" altLang="ko-KR" dirty="0"/>
              <a:t>“To build” Jerusalem is to </a:t>
            </a:r>
            <a:r>
              <a:rPr lang="en-US" altLang="ko-KR" dirty="0">
                <a:solidFill>
                  <a:srgbClr val="FF0000"/>
                </a:solidFill>
              </a:rPr>
              <a:t>reconstruct man’s fallen nature</a:t>
            </a:r>
            <a:r>
              <a:rPr lang="en-US" altLang="ko-KR" dirty="0"/>
              <a:t>, so that he can grow </a:t>
            </a:r>
            <a:r>
              <a:rPr lang="en-US" altLang="ko-KR" dirty="0">
                <a:solidFill>
                  <a:srgbClr val="FF0000"/>
                </a:solidFill>
              </a:rPr>
              <a:t>closer to the divinity that is within him</a:t>
            </a:r>
            <a:r>
              <a:rPr lang="en-US" altLang="ko-KR" dirty="0"/>
              <a:t>. Primarily this is to come about through </a:t>
            </a:r>
            <a:r>
              <a:rPr lang="en-US" altLang="ko-KR" dirty="0">
                <a:solidFill>
                  <a:srgbClr val="FF0000"/>
                </a:solidFill>
              </a:rPr>
              <a:t>the liberation of the senses</a:t>
            </a:r>
            <a:r>
              <a:rPr lang="en-US" altLang="ko-KR" dirty="0"/>
              <a:t>, so that man can perceive eternity.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5862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/>
              <a:t>Blake as a Mystic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/>
              <a:t>He claimed when he was young that </a:t>
            </a:r>
            <a:r>
              <a:rPr lang="en-US" altLang="ko-KR" dirty="0">
                <a:solidFill>
                  <a:srgbClr val="FF0000"/>
                </a:solidFill>
              </a:rPr>
              <a:t>he saw a tree filled with angels</a:t>
            </a:r>
            <a:r>
              <a:rPr lang="en-US" altLang="ko-KR" dirty="0"/>
              <a:t> returning home.</a:t>
            </a:r>
          </a:p>
          <a:p>
            <a:r>
              <a:rPr lang="en-US" altLang="ko-KR" dirty="0"/>
              <a:t>When his brother John died, Blake records how </a:t>
            </a:r>
            <a:r>
              <a:rPr lang="en-US" altLang="ko-KR" dirty="0">
                <a:solidFill>
                  <a:srgbClr val="FF0000"/>
                </a:solidFill>
              </a:rPr>
              <a:t>he beheld his spirit ascending </a:t>
            </a:r>
            <a:r>
              <a:rPr lang="en-US" altLang="ko-KR" dirty="0"/>
              <a:t>and 'clapping its hands for joy'. Thereafter, Blake claimed to hold contact with his spirit 'daily and hourly'; he heard 'his advice and even now write from his dictate.</a:t>
            </a:r>
          </a:p>
          <a:p>
            <a:r>
              <a:rPr lang="en-US" altLang="ko-KR" dirty="0"/>
              <a:t>At the age of 14, he was taken to William Ryland, then a highly respected engraver to be apprenticed under him, but he said “ </a:t>
            </a:r>
            <a:r>
              <a:rPr lang="en-US" altLang="ko-KR" dirty="0">
                <a:solidFill>
                  <a:srgbClr val="FF0000"/>
                </a:solidFill>
              </a:rPr>
              <a:t>I do not like the man’s face: it looks as if he will live to be hanged</a:t>
            </a:r>
            <a:r>
              <a:rPr lang="en-US" altLang="ko-KR" dirty="0"/>
              <a:t>.” And he was indeed hanged after 12 years.  </a:t>
            </a:r>
          </a:p>
          <a:p>
            <a:r>
              <a:rPr lang="en-US" altLang="ko-KR" dirty="0"/>
              <a:t>He was once </a:t>
            </a:r>
            <a:r>
              <a:rPr lang="en-US" altLang="ko-KR" dirty="0">
                <a:solidFill>
                  <a:srgbClr val="FF0000"/>
                </a:solidFill>
              </a:rPr>
              <a:t>under a strong influence of Emanuel Swedenborg</a:t>
            </a:r>
            <a:r>
              <a:rPr lang="en-US" altLang="ko-KR" dirty="0"/>
              <a:t>, a visionary Swedish Theologian, whom he rejected after recognizing him a conventional Angel in the disguise of a radical Devil. The Marriage of Heaven and Hell was the result of his renunciation of </a:t>
            </a:r>
            <a:r>
              <a:rPr lang="en-US" altLang="ko-KR" dirty="0" err="1"/>
              <a:t>Swedenborgism</a:t>
            </a:r>
            <a:r>
              <a:rPr lang="en-US" altLang="ko-KR" dirty="0"/>
              <a:t>. The Marriage of Heaven and Hell was the result of Blake’s renunciation of </a:t>
            </a:r>
            <a:r>
              <a:rPr lang="en-US" altLang="ko-KR" dirty="0" err="1"/>
              <a:t>Swedenborgism</a:t>
            </a:r>
            <a:r>
              <a:rPr lang="en-US" altLang="ko-KR" dirty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59327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/>
              <a:t>Blake as a Radical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 Blake himself </a:t>
            </a:r>
            <a:r>
              <a:rPr lang="en-US" altLang="ko-KR" dirty="0">
                <a:solidFill>
                  <a:srgbClr val="FF0000"/>
                </a:solidFill>
              </a:rPr>
              <a:t>participated briefly in the Gordon Riots </a:t>
            </a:r>
            <a:r>
              <a:rPr lang="en-US" altLang="ko-KR" dirty="0"/>
              <a:t>of 1780 when he was supposedly 'forced to go in the very front rank and witness the destruction of </a:t>
            </a:r>
            <a:r>
              <a:rPr lang="en-US" altLang="ko-KR" dirty="0" err="1"/>
              <a:t>Newgate</a:t>
            </a:r>
            <a:r>
              <a:rPr lang="en-US" altLang="ko-KR" dirty="0"/>
              <a:t> [prison].‘</a:t>
            </a:r>
          </a:p>
          <a:p>
            <a:r>
              <a:rPr lang="en-US" altLang="ko-KR" dirty="0"/>
              <a:t>John Flaxman, then the most famous sculptor in Europe, became his best friend and many of his coterie were radicals.</a:t>
            </a:r>
          </a:p>
          <a:p>
            <a:r>
              <a:rPr lang="en-US" altLang="ko-KR" dirty="0"/>
              <a:t>Invited to </a:t>
            </a:r>
            <a:r>
              <a:rPr lang="en-US" altLang="ko-KR" dirty="0">
                <a:solidFill>
                  <a:srgbClr val="FF0000"/>
                </a:solidFill>
              </a:rPr>
              <a:t>Joseph Johnson</a:t>
            </a:r>
            <a:r>
              <a:rPr lang="en-US" altLang="ko-KR" dirty="0"/>
              <a:t>’s house, Blake met William Godwin, Joseph Priestly, Mary Wollstonecraft, and Thomas Paine. One legend says that Blake saved Paine’s life by warning him of his impeding arrest.</a:t>
            </a:r>
          </a:p>
          <a:p>
            <a:r>
              <a:rPr lang="en-US" altLang="ko-KR" dirty="0">
                <a:solidFill>
                  <a:srgbClr val="FF0000"/>
                </a:solidFill>
              </a:rPr>
              <a:t>An altercation with one John Schofield</a:t>
            </a:r>
            <a:r>
              <a:rPr lang="en-US" altLang="ko-KR" dirty="0"/>
              <a:t>, a private in the Royal Dragoons who accused Blake of “Damning the King.” Blake was acquitted only with a strong support from William Hayley his former patron he had really hated.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05391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Blake's "illuminated  painting"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/>
              <a:t>Blake’s technique was to produce </a:t>
            </a:r>
            <a:r>
              <a:rPr lang="en-US" altLang="ko-KR" dirty="0">
                <a:solidFill>
                  <a:srgbClr val="FF0000"/>
                </a:solidFill>
              </a:rPr>
              <a:t>his text and design on a copper plate with and impervious liquid</a:t>
            </a:r>
            <a:r>
              <a:rPr lang="en-US" altLang="ko-KR" dirty="0"/>
              <a:t>. The plate was then </a:t>
            </a:r>
            <a:r>
              <a:rPr lang="en-US" altLang="ko-KR" dirty="0">
                <a:solidFill>
                  <a:srgbClr val="FF0000"/>
                </a:solidFill>
              </a:rPr>
              <a:t>dipped in acid </a:t>
            </a:r>
            <a:r>
              <a:rPr lang="en-US" altLang="ko-KR" dirty="0"/>
              <a:t>so that the </a:t>
            </a:r>
            <a:r>
              <a:rPr lang="en-US" altLang="ko-KR" dirty="0">
                <a:solidFill>
                  <a:srgbClr val="FF0000"/>
                </a:solidFill>
              </a:rPr>
              <a:t>text and design remained in relief</a:t>
            </a:r>
            <a:r>
              <a:rPr lang="en-US" altLang="ko-KR" dirty="0"/>
              <a:t>. That plate could be used to print on paper, and </a:t>
            </a:r>
            <a:r>
              <a:rPr lang="en-US" altLang="ko-KR" dirty="0">
                <a:solidFill>
                  <a:srgbClr val="FF0000"/>
                </a:solidFill>
              </a:rPr>
              <a:t>the final copy </a:t>
            </a:r>
            <a:r>
              <a:rPr lang="en-US" altLang="ko-KR" dirty="0"/>
              <a:t>would be </a:t>
            </a:r>
            <a:r>
              <a:rPr lang="en-US" altLang="ko-KR" dirty="0">
                <a:solidFill>
                  <a:srgbClr val="FF0000"/>
                </a:solidFill>
              </a:rPr>
              <a:t>then hand colored</a:t>
            </a:r>
            <a:r>
              <a:rPr lang="en-US" altLang="ko-KR" dirty="0"/>
              <a:t>.</a:t>
            </a:r>
            <a:endParaRPr lang="ko-KR" altLang="en-US" dirty="0"/>
          </a:p>
        </p:txBody>
      </p:sp>
      <p:pic>
        <p:nvPicPr>
          <p:cNvPr id="5" name="내용 개체 틀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2482691"/>
            <a:ext cx="3657600" cy="2697480"/>
          </a:xfrm>
        </p:spPr>
      </p:pic>
    </p:spTree>
    <p:extLst>
      <p:ext uri="{BB962C8B-B14F-4D97-AF65-F5344CB8AC3E}">
        <p14:creationId xmlns:p14="http://schemas.microsoft.com/office/powerpoint/2010/main" val="2946291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i="1" dirty="0"/>
              <a:t>The Songs of Innocence and of Experience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poems show “the </a:t>
            </a:r>
            <a:r>
              <a:rPr lang="en-US" altLang="ko-KR" dirty="0">
                <a:solidFill>
                  <a:srgbClr val="FF0000"/>
                </a:solidFill>
              </a:rPr>
              <a:t>two Contrary States of the Human Soul</a:t>
            </a:r>
            <a:r>
              <a:rPr lang="en-US" altLang="ko-KR" dirty="0"/>
              <a:t>”</a:t>
            </a:r>
          </a:p>
          <a:p>
            <a:r>
              <a:rPr lang="en-US" altLang="ko-KR" dirty="0"/>
              <a:t> </a:t>
            </a:r>
            <a:r>
              <a:rPr lang="en-US" altLang="ko-KR" dirty="0">
                <a:solidFill>
                  <a:srgbClr val="FF0000"/>
                </a:solidFill>
              </a:rPr>
              <a:t>"Innocence" and "Experience" </a:t>
            </a:r>
            <a:r>
              <a:rPr lang="en-US" altLang="ko-KR" dirty="0"/>
              <a:t>are definitions of consciousness that rethink Milton's existential-mythic states of </a:t>
            </a:r>
            <a:r>
              <a:rPr lang="en-US" altLang="ko-KR" dirty="0">
                <a:solidFill>
                  <a:srgbClr val="FF0000"/>
                </a:solidFill>
              </a:rPr>
              <a:t>"Paradise" and the "Fall.“</a:t>
            </a:r>
          </a:p>
          <a:p>
            <a:r>
              <a:rPr lang="en-US" altLang="ko-KR" dirty="0"/>
              <a:t>Childhood is a state of protected innocence rather than original sin, but not immune to the fallen world and its institutions.</a:t>
            </a:r>
          </a:p>
          <a:p>
            <a:r>
              <a:rPr lang="en-US" altLang="ko-KR" dirty="0"/>
              <a:t>This world sometimes impinges on childhood itself, and in any event becomes known through "experience," a state of being marked by the loss of childhood vitality, by fear and inhibition, by social and political corruption, and </a:t>
            </a:r>
            <a:r>
              <a:rPr lang="en-US" altLang="ko-KR" dirty="0">
                <a:solidFill>
                  <a:srgbClr val="FF0000"/>
                </a:solidFill>
              </a:rPr>
              <a:t>by the manifold oppression of Church, State, and the ruling classes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64173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i="1" dirty="0"/>
              <a:t>The French Revolution</a:t>
            </a:r>
            <a:r>
              <a:rPr lang="en-US" altLang="ko-KR" dirty="0"/>
              <a:t>(1791)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This poem was intended to be </a:t>
            </a:r>
            <a:r>
              <a:rPr lang="en-US" altLang="ko-KR" dirty="0">
                <a:solidFill>
                  <a:srgbClr val="FF0000"/>
                </a:solidFill>
              </a:rPr>
              <a:t>seven books in length, but only one book survives.</a:t>
            </a:r>
            <a:r>
              <a:rPr lang="en-US" altLang="ko-KR" dirty="0"/>
              <a:t> (</a:t>
            </a:r>
            <a:r>
              <a:rPr lang="en-US" altLang="ko-KR" dirty="0">
                <a:solidFill>
                  <a:srgbClr val="FF0000"/>
                </a:solidFill>
              </a:rPr>
              <a:t>in manuscript only</a:t>
            </a:r>
            <a:r>
              <a:rPr lang="en-US" altLang="ko-KR" dirty="0"/>
              <a:t>) In that book, Blake describes the problems of the French monarchy and seeks the destruction of the Bastille in the name of Freedom.</a:t>
            </a:r>
          </a:p>
          <a:p>
            <a:r>
              <a:rPr lang="en-US" altLang="ko-KR" dirty="0"/>
              <a:t>Blake </a:t>
            </a:r>
            <a:r>
              <a:rPr lang="en-US" altLang="ko-KR" dirty="0">
                <a:solidFill>
                  <a:srgbClr val="FF0000"/>
                </a:solidFill>
              </a:rPr>
              <a:t>celebrates the rise of democracy in France </a:t>
            </a:r>
            <a:r>
              <a:rPr lang="en-US" altLang="ko-KR" dirty="0"/>
              <a:t>and the fall of the monarchy. King Louis represents a monarchy that is old and dying. The sick king is lethargic and unable to act</a:t>
            </a:r>
          </a:p>
          <a:p>
            <a:r>
              <a:rPr lang="en-US" altLang="ko-KR" dirty="0"/>
              <a:t>“</a:t>
            </a:r>
            <a:r>
              <a:rPr lang="en-US" altLang="ko-KR" dirty="0">
                <a:solidFill>
                  <a:srgbClr val="FF0000"/>
                </a:solidFill>
              </a:rPr>
              <a:t>From my window I see the old mountains of France, like aged men, fading away</a:t>
            </a:r>
            <a:r>
              <a:rPr lang="en-US" altLang="ko-KR" dirty="0"/>
              <a:t>.” </a:t>
            </a:r>
          </a:p>
          <a:p>
            <a:r>
              <a:rPr lang="en-US" altLang="ko-KR" dirty="0"/>
              <a:t>The “voice of the people” demands the removal of the king’s troops from Paris, and their departure at the end of the first book signals the triumph of democracy.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90925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/>
              <a:t> </a:t>
            </a:r>
            <a:r>
              <a:rPr lang="en-US" altLang="ko-KR" i="1" dirty="0"/>
              <a:t>The Marriage of Heaven and Hell(1793)</a:t>
            </a:r>
            <a:endParaRPr lang="ko-KR" altLang="en-US" i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It is a series of texts written in imitation of biblical prophecy but expressing Blake's own intensely personal Romantic and revolutionary beliefs. </a:t>
            </a:r>
          </a:p>
          <a:p>
            <a:r>
              <a:rPr lang="en-US" altLang="ko-KR" dirty="0"/>
              <a:t> The title is </a:t>
            </a:r>
            <a:r>
              <a:rPr lang="en-US" altLang="ko-KR" dirty="0">
                <a:solidFill>
                  <a:srgbClr val="FF0000"/>
                </a:solidFill>
              </a:rPr>
              <a:t>an ironic reference to Emanuel Swedenborg's theological work </a:t>
            </a:r>
            <a:r>
              <a:rPr lang="en-US" altLang="ko-KR" i="1" dirty="0">
                <a:solidFill>
                  <a:srgbClr val="FF0000"/>
                </a:solidFill>
              </a:rPr>
              <a:t>Heaven and Hell</a:t>
            </a:r>
            <a:r>
              <a:rPr lang="en-US" altLang="ko-KR" dirty="0"/>
              <a:t>, published in Latin 33 years earlier. </a:t>
            </a:r>
          </a:p>
          <a:p>
            <a:r>
              <a:rPr lang="en-US" altLang="ko-KR" dirty="0"/>
              <a:t>The book is written in prose, except for the opening "Argument" and the "Song of Liberty". (</a:t>
            </a:r>
            <a:r>
              <a:rPr lang="en-US" altLang="ko-KR" dirty="0" err="1">
                <a:solidFill>
                  <a:srgbClr val="FF0000"/>
                </a:solidFill>
              </a:rPr>
              <a:t>Menippean</a:t>
            </a:r>
            <a:r>
              <a:rPr lang="en-US" altLang="ko-KR" dirty="0">
                <a:solidFill>
                  <a:srgbClr val="FF0000"/>
                </a:solidFill>
              </a:rPr>
              <a:t> Satire</a:t>
            </a:r>
            <a:r>
              <a:rPr lang="en-US" altLang="ko-KR" dirty="0"/>
              <a:t>)</a:t>
            </a:r>
          </a:p>
          <a:p>
            <a:r>
              <a:rPr lang="en-US" altLang="ko-KR" dirty="0"/>
              <a:t>The book describes </a:t>
            </a:r>
            <a:r>
              <a:rPr lang="en-US" altLang="ko-KR" dirty="0">
                <a:solidFill>
                  <a:srgbClr val="FF0000"/>
                </a:solidFill>
              </a:rPr>
              <a:t>the poet's visit to Hell</a:t>
            </a:r>
            <a:r>
              <a:rPr lang="en-US" altLang="ko-KR" dirty="0"/>
              <a:t>, a device adopted by Blake from Dante's </a:t>
            </a:r>
            <a:r>
              <a:rPr lang="en-US" altLang="ko-KR" i="1" dirty="0"/>
              <a:t>Inferno</a:t>
            </a:r>
            <a:r>
              <a:rPr lang="en-US" altLang="ko-KR" dirty="0"/>
              <a:t> and Milton's </a:t>
            </a:r>
            <a:r>
              <a:rPr lang="en-US" altLang="ko-KR" i="1" dirty="0"/>
              <a:t>Paradise Lost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67700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i="1" dirty="0"/>
              <a:t>America</a:t>
            </a:r>
            <a:r>
              <a:rPr lang="en-US" altLang="ko-KR" dirty="0"/>
              <a:t>(1793)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Blake addresses the idea of revolution, but the poem is less a commentary on the actual revolution in America as it is a commentary on </a:t>
            </a:r>
            <a:r>
              <a:rPr lang="en-US" altLang="ko-KR" dirty="0">
                <a:solidFill>
                  <a:srgbClr val="FF0000"/>
                </a:solidFill>
              </a:rPr>
              <a:t>universal principles that are at work in any revolution</a:t>
            </a:r>
            <a:r>
              <a:rPr lang="en-US" altLang="ko-KR" dirty="0"/>
              <a:t>. The fiery figure of </a:t>
            </a:r>
            <a:r>
              <a:rPr lang="en-US" altLang="ko-KR" dirty="0" err="1"/>
              <a:t>Orc</a:t>
            </a:r>
            <a:r>
              <a:rPr lang="en-US" altLang="ko-KR" dirty="0"/>
              <a:t> represents all revolutions.</a:t>
            </a:r>
          </a:p>
          <a:p>
            <a:endParaRPr lang="en-US" altLang="ko-KR" dirty="0"/>
          </a:p>
          <a:p>
            <a:r>
              <a:rPr lang="en-US" altLang="ko-KR" dirty="0"/>
              <a:t>“The fiery joy, that </a:t>
            </a:r>
            <a:r>
              <a:rPr lang="en-US" altLang="ko-KR" dirty="0" err="1"/>
              <a:t>Urizen</a:t>
            </a:r>
            <a:r>
              <a:rPr lang="en-US" altLang="ko-KR" dirty="0"/>
              <a:t> perverted to ten commands,</a:t>
            </a:r>
            <a:br>
              <a:rPr lang="en-US" altLang="ko-KR" dirty="0"/>
            </a:br>
            <a:r>
              <a:rPr lang="en-US" altLang="ko-KR" dirty="0"/>
              <a:t>What night he led the starry hosts thro’ the wide wilderness,</a:t>
            </a:r>
            <a:br>
              <a:rPr lang="en-US" altLang="ko-KR" dirty="0"/>
            </a:br>
            <a:r>
              <a:rPr lang="en-US" altLang="ko-KR" dirty="0"/>
              <a:t>That story law I stamp to dust; and scatter religion abroad</a:t>
            </a:r>
            <a:br>
              <a:rPr lang="en-US" altLang="ko-KR" dirty="0"/>
            </a:br>
            <a:r>
              <a:rPr lang="en-US" altLang="ko-KR" dirty="0"/>
              <a:t>To the four winds as a torn book, &amp; none shall gather the leaves.”(line 3-6 Plate 8)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24249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/>
              <a:t>Minor Prophesies(1794-5)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i="1" dirty="0"/>
              <a:t>Europe</a:t>
            </a:r>
            <a:r>
              <a:rPr lang="en-US" altLang="ko-KR" dirty="0"/>
              <a:t>(1794), </a:t>
            </a:r>
            <a:r>
              <a:rPr lang="en-US" altLang="ko-KR" i="1" dirty="0"/>
              <a:t>The First Book of </a:t>
            </a:r>
            <a:r>
              <a:rPr lang="en-US" altLang="ko-KR" i="1" dirty="0" err="1"/>
              <a:t>Urizen</a:t>
            </a:r>
            <a:r>
              <a:rPr lang="en-US" altLang="ko-KR" dirty="0"/>
              <a:t>(1794), </a:t>
            </a:r>
            <a:r>
              <a:rPr lang="en-US" altLang="ko-KR" i="1" dirty="0"/>
              <a:t>The Book of Los</a:t>
            </a:r>
            <a:r>
              <a:rPr lang="en-US" altLang="ko-KR" dirty="0"/>
              <a:t>(1795), </a:t>
            </a:r>
            <a:r>
              <a:rPr lang="en-US" altLang="ko-KR" i="1" dirty="0"/>
              <a:t>The Book of </a:t>
            </a:r>
            <a:r>
              <a:rPr lang="en-US" altLang="ko-KR" i="1" dirty="0" err="1"/>
              <a:t>Ahania</a:t>
            </a:r>
            <a:r>
              <a:rPr lang="en-US" altLang="ko-KR" dirty="0"/>
              <a:t>(1795)</a:t>
            </a:r>
          </a:p>
          <a:p>
            <a:r>
              <a:rPr lang="en-US" altLang="ko-KR" dirty="0"/>
              <a:t>Blake examines </a:t>
            </a:r>
            <a:r>
              <a:rPr lang="en-US" altLang="ko-KR" dirty="0">
                <a:solidFill>
                  <a:srgbClr val="FF0000"/>
                </a:solidFill>
              </a:rPr>
              <a:t>the fall of man</a:t>
            </a:r>
            <a:r>
              <a:rPr lang="en-US" altLang="ko-KR" dirty="0"/>
              <a:t>. In Blake's mythology </a:t>
            </a:r>
            <a:r>
              <a:rPr lang="en-US" altLang="ko-KR" dirty="0">
                <a:solidFill>
                  <a:srgbClr val="FF0000"/>
                </a:solidFill>
              </a:rPr>
              <a:t>man and God were once united, but man separated himself from God and became weaker and weaker as he became further divided</a:t>
            </a:r>
            <a:r>
              <a:rPr lang="en-US" altLang="ko-KR" dirty="0"/>
              <a:t>. Throughout the poems Blake writes of the destructive aspects of this separation into warring identities.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83869938"/>
      </p:ext>
    </p:extLst>
  </p:cSld>
  <p:clrMapOvr>
    <a:masterClrMapping/>
  </p:clrMapOvr>
</p:sld>
</file>

<file path=ppt/theme/_rels/theme1.xml.rels><?xml version="1.0" encoding="UTF-8" standalone="yes" ?><Relationships xmlns="http://schemas.openxmlformats.org/package/2006/relationships"><Relationship Id="rId1" Type="http://schemas.openxmlformats.org/officeDocument/2006/relationships/image" Target="../media/image1.jpeg"  /></Relationships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근접">
  <a:themeElements>
    <a:clrScheme name="근접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MS 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근접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1371</ep:Words>
  <ep:PresentationFormat>화면 슬라이드 쇼(4:3)</ep:PresentationFormat>
  <ep:Paragraphs>65</ep:Paragraphs>
  <ep:Slides>18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ep:HeadingPairs>
  <ep:TitlesOfParts>
    <vt:vector size="19" baseType="lpstr">
      <vt:lpstr>근접</vt:lpstr>
      <vt:lpstr>Romanticism and Modern Literature</vt:lpstr>
      <vt:lpstr>Blake as a Mystic</vt:lpstr>
      <vt:lpstr>Blake as a Radical</vt:lpstr>
      <vt:lpstr>Blake's "illuminated  painting"</vt:lpstr>
      <vt:lpstr>The Songs of Innocence and of Experience</vt:lpstr>
      <vt:lpstr>The French Revolution(1791)</vt:lpstr>
      <vt:lpstr>The Marriage of Heaven and Hell(1793)</vt:lpstr>
      <vt:lpstr>America(1793)</vt:lpstr>
      <vt:lpstr>Minor Prophesies(1794-5)</vt:lpstr>
      <vt:lpstr>Urizen</vt:lpstr>
      <vt:lpstr>Los</vt:lpstr>
      <vt:lpstr>Enitharmon</vt:lpstr>
      <vt:lpstr>Orc</vt:lpstr>
      <vt:lpstr>Ahania</vt:lpstr>
      <vt:lpstr>Milton(1804)</vt:lpstr>
      <vt:lpstr>A Quotation from Milton</vt:lpstr>
      <vt:lpstr>Jerusalem(1804)</vt:lpstr>
      <vt:lpstr>A Quotation from Jerusalem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2018-09-05T11:56:43.000</dcterms:created>
  <dc:creator>u</dc:creator>
  <cp:lastModifiedBy>u</cp:lastModifiedBy>
  <dcterms:modified xsi:type="dcterms:W3CDTF">2025-03-09T16:06:33.864</dcterms:modified>
  <cp:revision>24</cp:revision>
  <dc:title>Romanticism and Modern Literature</dc:title>
  <cp:version/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